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2"/>
  </p:notesMasterIdLst>
  <p:sldIdLst>
    <p:sldId id="256" r:id="rId2"/>
    <p:sldId id="259" r:id="rId3"/>
    <p:sldId id="257" r:id="rId4"/>
    <p:sldId id="258" r:id="rId5"/>
    <p:sldId id="260" r:id="rId6"/>
    <p:sldId id="262" r:id="rId7"/>
    <p:sldId id="263" r:id="rId8"/>
    <p:sldId id="265" r:id="rId9"/>
    <p:sldId id="267" r:id="rId10"/>
    <p:sldId id="266" r:id="rId11"/>
    <p:sldId id="268" r:id="rId12"/>
    <p:sldId id="269" r:id="rId13"/>
    <p:sldId id="271" r:id="rId14"/>
    <p:sldId id="275" r:id="rId15"/>
    <p:sldId id="276" r:id="rId16"/>
    <p:sldId id="278" r:id="rId17"/>
    <p:sldId id="270" r:id="rId18"/>
    <p:sldId id="272" r:id="rId19"/>
    <p:sldId id="277" r:id="rId20"/>
    <p:sldId id="27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94" autoAdjust="0"/>
    <p:restoredTop sz="94434" autoAdjust="0"/>
  </p:normalViewPr>
  <p:slideViewPr>
    <p:cSldViewPr snapToGrid="0">
      <p:cViewPr varScale="1">
        <p:scale>
          <a:sx n="68" d="100"/>
          <a:sy n="68" d="100"/>
        </p:scale>
        <p:origin x="7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-129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53351-788D-4B2B-8857-3D07B25ADB2C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464A1E-B813-48FF-A02E-67F87D9AC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40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1751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271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439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dirty="0" smtClean="0"/>
              <a:t>Nội dung có kích thước lớn hơn, yêu cầu nhiều khối và liên kết, thời gian dài hơn</a:t>
            </a:r>
          </a:p>
          <a:p>
            <a:r>
              <a:rPr lang="vi-VN" dirty="0" smtClean="0"/>
              <a:t>Đối với nội dung có kích thước quá lớn, nội dung được chia nhỏ các đơn vị lưu trữ 174 liên kết/nhóm.</a:t>
            </a:r>
            <a:endParaRPr lang="en-US" dirty="0" smtClean="0"/>
          </a:p>
          <a:p>
            <a:r>
              <a:rPr lang="en-US" dirty="0" smtClean="0"/>
              <a:t>262158</a:t>
            </a:r>
          </a:p>
          <a:p>
            <a:r>
              <a:rPr lang="en-US" dirty="0" smtClean="0"/>
              <a:t>45623854</a:t>
            </a:r>
            <a:endParaRPr lang="vi-VN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33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dirty="0" smtClean="0"/>
              <a:t>Với số lượng truy vấn như nhau ở các phiên dữ liệu được yêu cầu, </a:t>
            </a:r>
            <a:endParaRPr lang="en-US" dirty="0" smtClean="0"/>
          </a:p>
          <a:p>
            <a:r>
              <a:rPr lang="vi-VN" dirty="0" smtClean="0"/>
              <a:t>tỉ lệ thuận với giá trị truy vấn trung bình avgq cũng như hiệu quả cơ chế sao lưu này. </a:t>
            </a:r>
            <a:endParaRPr lang="en-US" dirty="0" smtClean="0"/>
          </a:p>
          <a:p>
            <a:r>
              <a:rPr lang="vi-VN" dirty="0" smtClean="0"/>
              <a:t>Với nhiều yêu cầu truy vấn, hệ thống cần nhiều dữ liệu được sao lưu hơn trong hệ thống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2187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4736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5574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2001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491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600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tăng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đối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nội</a:t>
            </a:r>
            <a:r>
              <a:rPr lang="en-US" baseline="0" dirty="0" smtClean="0"/>
              <a:t> dung video, </a:t>
            </a:r>
            <a:r>
              <a:rPr lang="en-US" baseline="0" dirty="0" err="1" smtClean="0"/>
              <a:t>hệ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thống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đời</a:t>
            </a:r>
            <a:r>
              <a:rPr lang="en-US" baseline="0" dirty="0" smtClean="0"/>
              <a:t>. </a:t>
            </a:r>
          </a:p>
          <a:p>
            <a:r>
              <a:rPr lang="en-US" baseline="0" dirty="0" err="1" smtClean="0"/>
              <a:t>Đây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hệ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thống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hoạt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động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thông</a:t>
            </a:r>
            <a:r>
              <a:rPr lang="en-US" baseline="0" dirty="0" smtClean="0"/>
              <a:t> qua Internet </a:t>
            </a:r>
            <a:r>
              <a:rPr lang="vi-VN" dirty="0" smtClean="0"/>
              <a:t/>
            </a:r>
            <a:br>
              <a:rPr lang="vi-VN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84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Trong bất cứ hình thức vận hành nào của các dịch vụ cung cấp video đều dựa trên một mô</a:t>
            </a:r>
            <a:b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hình phân phối đặc trưng. Trong phạm vi nghiên cứu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mô hình Youtube được xem là mô</a:t>
            </a:r>
            <a:b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hình kiểu mẫu cho các dịch vụ liên quan đến nền tảng phân phối video.</a:t>
            </a:r>
            <a:r>
              <a:rPr lang="vi-VN" dirty="0" smtClean="0"/>
              <a:t> </a:t>
            </a:r>
            <a:br>
              <a:rPr lang="vi-VN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21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80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07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391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97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Tránh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lặp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nội</a:t>
            </a:r>
            <a:r>
              <a:rPr lang="en-US" baseline="0" dirty="0" smtClean="0"/>
              <a:t> dung,</a:t>
            </a:r>
          </a:p>
          <a:p>
            <a:r>
              <a:rPr lang="en-US" baseline="0" dirty="0" smtClean="0"/>
              <a:t> </a:t>
            </a:r>
            <a:r>
              <a:rPr lang="en-US" baseline="0" dirty="0" err="1" smtClean="0"/>
              <a:t>mỗi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nội</a:t>
            </a:r>
            <a:r>
              <a:rPr lang="en-US" baseline="0" dirty="0" smtClean="0"/>
              <a:t> dung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lên</a:t>
            </a:r>
            <a:r>
              <a:rPr lang="en-US" baseline="0" dirty="0" smtClean="0"/>
              <a:t> IPFS server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một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mã</a:t>
            </a:r>
            <a:r>
              <a:rPr lang="en-US" baseline="0" dirty="0" smtClean="0"/>
              <a:t> hash</a:t>
            </a:r>
          </a:p>
          <a:p>
            <a:r>
              <a:rPr lang="en-US" baseline="0" dirty="0" err="1" smtClean="0"/>
              <a:t>Sử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mã</a:t>
            </a:r>
            <a:r>
              <a:rPr lang="en-US" baseline="0" dirty="0" smtClean="0"/>
              <a:t> SHA256 </a:t>
            </a:r>
          </a:p>
          <a:p>
            <a:r>
              <a:rPr lang="en-US" baseline="0" dirty="0" err="1" smtClean="0"/>
              <a:t>Khi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truy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xuất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nội</a:t>
            </a:r>
            <a:r>
              <a:rPr lang="en-US" baseline="0" dirty="0" smtClean="0"/>
              <a:t> dung, </a:t>
            </a:r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một nút sẽ yêu cầu máy chủ</a:t>
            </a:r>
            <a:b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tìm trong một bảng băm phân tán có thông tin của tất cả mọi nút trong mạng để tìm ra được các</a:t>
            </a:r>
            <a:b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mảnh của nội dung được lưu trữ ở những nút nào</a:t>
            </a:r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6986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Nếu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như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blockchain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nền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tảng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để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về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tài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chính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hàng</a:t>
            </a:r>
            <a:r>
              <a:rPr lang="en-US" baseline="0" dirty="0" smtClean="0"/>
              <a:t>,</a:t>
            </a:r>
          </a:p>
          <a:p>
            <a:r>
              <a:rPr lang="en-US" baseline="0" dirty="0" err="1" smtClean="0"/>
              <a:t>Ethereum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được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tạo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endParaRPr lang="en-US" baseline="0" dirty="0" smtClean="0"/>
          </a:p>
          <a:p>
            <a:r>
              <a:rPr lang="en-US" baseline="0" dirty="0" err="1" smtClean="0"/>
              <a:t>Yêu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triển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khai</a:t>
            </a:r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64A1E-B813-48FF-A02E-67F87D9ACD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186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700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971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594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98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158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443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263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21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835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283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264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491BF-6839-4F99-8036-8A1664D534AF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64559-BFF9-4F37-B314-4992A2835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64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29233" y="150266"/>
            <a:ext cx="9799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HỌC VIỆN CÔNG NGHỆ BƯU CHÍNH VIỄN THÔNG</a:t>
            </a:r>
          </a:p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KHOA VIỄN THÔNG II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98659" y="2047426"/>
            <a:ext cx="61824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BÁO CÁO ĐỒ ÁN TỐT NGHIỆP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30569" y="4155423"/>
            <a:ext cx="95964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		Nguyễn Hoài Nam</a:t>
            </a:r>
          </a:p>
          <a:p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MSSV:			N15DCVT036</a:t>
            </a:r>
          </a:p>
          <a:p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				D15CQVT01 – N</a:t>
            </a:r>
          </a:p>
          <a:p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Giảng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hướng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dẫn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	PGS. TS.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Võ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Nguyễn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Quốc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Bảo</a:t>
            </a: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			TS. Nguyễn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Văn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Mùi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5180" y="871141"/>
            <a:ext cx="1027198" cy="102719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863647" y="2753477"/>
            <a:ext cx="66375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Blockchain</a:t>
            </a:r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phối</a:t>
            </a:r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video</a:t>
            </a:r>
            <a:endParaRPr lang="en-US" sz="36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Đồ</a:t>
            </a:r>
            <a:r>
              <a:rPr lang="en-US" sz="2000" dirty="0" smtClean="0"/>
              <a:t> </a:t>
            </a:r>
            <a:r>
              <a:rPr lang="en-US" sz="2000" dirty="0" err="1" smtClean="0"/>
              <a:t>án</a:t>
            </a:r>
            <a:r>
              <a:rPr lang="en-US" sz="2000" dirty="0" smtClean="0"/>
              <a:t> </a:t>
            </a:r>
            <a:r>
              <a:rPr lang="en-US" sz="2000" dirty="0" err="1" smtClean="0"/>
              <a:t>tốt</a:t>
            </a:r>
            <a:r>
              <a:rPr lang="en-US" sz="2000" dirty="0" smtClean="0"/>
              <a:t> </a:t>
            </a:r>
            <a:r>
              <a:rPr lang="en-US" sz="2000" dirty="0" err="1" smtClean="0"/>
              <a:t>nghiệp</a:t>
            </a:r>
            <a:r>
              <a:rPr lang="en-US" sz="2000" dirty="0" smtClean="0"/>
              <a:t> 2019, </a:t>
            </a:r>
            <a:r>
              <a:rPr lang="en-US" sz="2000" dirty="0" err="1" smtClean="0"/>
              <a:t>Khoa</a:t>
            </a:r>
            <a:r>
              <a:rPr lang="en-US" sz="2000" dirty="0" smtClean="0"/>
              <a:t> </a:t>
            </a:r>
            <a:r>
              <a:rPr lang="en-US" sz="2000" dirty="0" err="1" smtClean="0"/>
              <a:t>Viễn</a:t>
            </a:r>
            <a:r>
              <a:rPr lang="en-US" sz="2000" dirty="0" smtClean="0"/>
              <a:t> </a:t>
            </a:r>
            <a:r>
              <a:rPr lang="en-US" sz="2000" dirty="0" err="1" smtClean="0"/>
              <a:t>Thông</a:t>
            </a:r>
            <a:r>
              <a:rPr lang="en-US" sz="2000" dirty="0" smtClean="0"/>
              <a:t> II, PTIT - HCM</a:t>
            </a:r>
            <a:endParaRPr lang="en-US" sz="20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2583543" y="4013921"/>
            <a:ext cx="71555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52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7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4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4209308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9072557" y="164196"/>
            <a:ext cx="2011548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IPFS </a:t>
            </a:r>
            <a:endParaRPr lang="en-US" sz="2800" b="1" dirty="0"/>
          </a:p>
        </p:txBody>
      </p:sp>
      <p:sp>
        <p:nvSpPr>
          <p:cNvPr id="9" name="Rounded Rectangle 8"/>
          <p:cNvSpPr/>
          <p:nvPr/>
        </p:nvSpPr>
        <p:spPr>
          <a:xfrm>
            <a:off x="703944" y="992439"/>
            <a:ext cx="5769193" cy="7210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IPFS (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InterPlanetary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File System)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4432" t="18433" r="12068" b="17894"/>
          <a:stretch/>
        </p:blipFill>
        <p:spPr>
          <a:xfrm>
            <a:off x="2471738" y="2116249"/>
            <a:ext cx="6072188" cy="29575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2461" t="6854" r="2969"/>
          <a:stretch/>
        </p:blipFill>
        <p:spPr>
          <a:xfrm>
            <a:off x="1496304" y="1014197"/>
            <a:ext cx="8938133" cy="494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12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8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4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4209308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8572500" y="164196"/>
            <a:ext cx="2814637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Blockchain</a:t>
            </a:r>
            <a:endParaRPr lang="en-US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6351" r="16200" b="7298"/>
          <a:stretch/>
        </p:blipFill>
        <p:spPr>
          <a:xfrm>
            <a:off x="1579597" y="972099"/>
            <a:ext cx="2896461" cy="187483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678465" y="3200283"/>
            <a:ext cx="4822708" cy="72648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Nền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tảng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hỗ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trợ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290287" y="893008"/>
            <a:ext cx="5475082" cy="5039787"/>
          </a:xfrm>
          <a:prstGeom prst="roundRect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1740" y="885712"/>
            <a:ext cx="5175291" cy="2907856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6211845" y="949788"/>
            <a:ext cx="5475082" cy="5039787"/>
          </a:xfrm>
          <a:prstGeom prst="roundRect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678465" y="4084987"/>
            <a:ext cx="4822708" cy="72648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thức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public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blockchain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78465" y="4969692"/>
            <a:ext cx="4822708" cy="72648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Tốc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khối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nhanh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6615041" y="3074069"/>
            <a:ext cx="4772096" cy="67766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khiển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6841134" y="3865552"/>
            <a:ext cx="4334866" cy="94591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nối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6615041" y="4907473"/>
            <a:ext cx="4772096" cy="67766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u="sng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Yêu</a:t>
            </a:r>
            <a:r>
              <a:rPr lang="en-US" sz="2800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u="sng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2800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u="sng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phí</a:t>
            </a:r>
            <a:r>
              <a:rPr lang="en-US" sz="2800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u="sng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triển</a:t>
            </a:r>
            <a:r>
              <a:rPr lang="en-US" sz="2800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u="sng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khai</a:t>
            </a:r>
            <a:endParaRPr lang="en-US" sz="2800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5311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9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4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4209308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6603834" y="164196"/>
            <a:ext cx="5226216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Decentralized Application</a:t>
            </a:r>
            <a:endParaRPr lang="en-US" sz="2800" b="1" dirty="0"/>
          </a:p>
        </p:txBody>
      </p:sp>
      <p:sp>
        <p:nvSpPr>
          <p:cNvPr id="9" name="Rounded Rectangle 8"/>
          <p:cNvSpPr/>
          <p:nvPr/>
        </p:nvSpPr>
        <p:spPr>
          <a:xfrm>
            <a:off x="5834979" y="3041853"/>
            <a:ext cx="5769193" cy="7210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Quảng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bá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975" y="972459"/>
            <a:ext cx="4601029" cy="5207758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290286" y="893008"/>
            <a:ext cx="4963885" cy="5387607"/>
          </a:xfrm>
          <a:prstGeom prst="roundRect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5834743" y="3941647"/>
            <a:ext cx="5769193" cy="7210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Bình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chọn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834743" y="2132214"/>
            <a:ext cx="5769193" cy="7210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lên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5834743" y="1048914"/>
            <a:ext cx="5769193" cy="721066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endParaRPr lang="en-US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97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6" grpId="0" animBg="1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10</a:t>
            </a:r>
            <a:endParaRPr lang="en-US" sz="2800" b="1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4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4209308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8572500" y="164196"/>
            <a:ext cx="2814637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endParaRPr lang="en-US" sz="2800" b="1" dirty="0"/>
          </a:p>
        </p:txBody>
      </p:sp>
      <p:pic>
        <p:nvPicPr>
          <p:cNvPr id="2" name="test6_final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682.14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3026" y="837654"/>
            <a:ext cx="9752769" cy="548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559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11</a:t>
            </a:r>
            <a:endParaRPr lang="en-US" sz="2800" b="1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4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4209308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8572500" y="164196"/>
            <a:ext cx="2814637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/>
          </a:p>
        </p:txBody>
      </p:sp>
      <p:sp>
        <p:nvSpPr>
          <p:cNvPr id="9" name="Rounded Rectangle 8"/>
          <p:cNvSpPr/>
          <p:nvPr/>
        </p:nvSpPr>
        <p:spPr>
          <a:xfrm>
            <a:off x="820129" y="926649"/>
            <a:ext cx="5479071" cy="62556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IPFS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174171" y="1756851"/>
            <a:ext cx="11887200" cy="4353663"/>
          </a:xfrm>
          <a:prstGeom prst="roundRect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33" y="1852097"/>
            <a:ext cx="8198767" cy="2872220"/>
          </a:xfrm>
          <a:prstGeom prst="rect">
            <a:avLst/>
          </a:prstGeom>
        </p:spPr>
      </p:pic>
      <p:sp>
        <p:nvSpPr>
          <p:cNvPr id="21" name="Rounded Rectangle 20"/>
          <p:cNvSpPr/>
          <p:nvPr/>
        </p:nvSpPr>
        <p:spPr>
          <a:xfrm>
            <a:off x="9782629" y="1917833"/>
            <a:ext cx="2061028" cy="401851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kích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thước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lớn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hơn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yêu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khối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liên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dài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hơn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ight Arrow 22"/>
          <p:cNvSpPr/>
          <p:nvPr/>
        </p:nvSpPr>
        <p:spPr>
          <a:xfrm>
            <a:off x="8572500" y="3485717"/>
            <a:ext cx="1003266" cy="723426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583" y="4654867"/>
            <a:ext cx="7985066" cy="128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19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12</a:t>
            </a:r>
            <a:endParaRPr lang="en-US" sz="2800" b="1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4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4209308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8572500" y="164196"/>
            <a:ext cx="2814637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/>
          </a:p>
        </p:txBody>
      </p:sp>
      <p:sp>
        <p:nvSpPr>
          <p:cNvPr id="9" name="Rounded Rectangle 8"/>
          <p:cNvSpPr/>
          <p:nvPr/>
        </p:nvSpPr>
        <p:spPr>
          <a:xfrm>
            <a:off x="820129" y="1026925"/>
            <a:ext cx="5771740" cy="62556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iá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gas </a:t>
            </a:r>
            <a:r>
              <a:rPr lang="en-US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174172" y="1756851"/>
            <a:ext cx="9274628" cy="4457551"/>
          </a:xfrm>
          <a:prstGeom prst="roundRect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/>
          <p:nvPr/>
        </p:nvPicPr>
        <p:blipFill>
          <a:blip r:embed="rId3"/>
          <a:stretch>
            <a:fillRect/>
          </a:stretch>
        </p:blipFill>
        <p:spPr>
          <a:xfrm>
            <a:off x="820129" y="1885215"/>
            <a:ext cx="3084284" cy="415287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5371" y="1828188"/>
            <a:ext cx="2978926" cy="427202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4028" t="2974" r="5872" b="7117"/>
          <a:stretch/>
        </p:blipFill>
        <p:spPr>
          <a:xfrm>
            <a:off x="553691" y="1890410"/>
            <a:ext cx="8515589" cy="4149018"/>
          </a:xfrm>
          <a:prstGeom prst="rect">
            <a:avLst/>
          </a:prstGeom>
        </p:spPr>
      </p:pic>
      <p:sp>
        <p:nvSpPr>
          <p:cNvPr id="18" name="Rounded Rectangle 17"/>
          <p:cNvSpPr/>
          <p:nvPr/>
        </p:nvSpPr>
        <p:spPr>
          <a:xfrm>
            <a:off x="9646225" y="1990706"/>
            <a:ext cx="2182918" cy="73798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Tốn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kém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9646225" y="2883113"/>
            <a:ext cx="2182918" cy="91963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phù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9646225" y="3957170"/>
            <a:ext cx="2182918" cy="91963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Hạn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chế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45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13</a:t>
            </a:r>
            <a:endParaRPr lang="en-US" sz="2800" b="1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4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4209308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8572500" y="164196"/>
            <a:ext cx="2814637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/>
          </a:p>
        </p:txBody>
      </p:sp>
      <p:sp>
        <p:nvSpPr>
          <p:cNvPr id="9" name="Rounded Rectangle 8"/>
          <p:cNvSpPr/>
          <p:nvPr/>
        </p:nvSpPr>
        <p:spPr>
          <a:xfrm>
            <a:off x="820129" y="960712"/>
            <a:ext cx="5145242" cy="63467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phí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ước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174172" y="1756852"/>
            <a:ext cx="7982857" cy="4403100"/>
          </a:xfrm>
          <a:prstGeom prst="roundRect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8353279" y="2005512"/>
            <a:ext cx="3642304" cy="10647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Phù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tại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Việt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Nam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121" y="2106161"/>
            <a:ext cx="7220958" cy="1981477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505414" y="2184632"/>
            <a:ext cx="2623522" cy="17326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450" y="1915223"/>
            <a:ext cx="6151155" cy="4081499"/>
          </a:xfrm>
          <a:prstGeom prst="rect">
            <a:avLst/>
          </a:prstGeom>
        </p:spPr>
      </p:pic>
      <p:sp>
        <p:nvSpPr>
          <p:cNvPr id="21" name="Rounded Rectangle 20"/>
          <p:cNvSpPr/>
          <p:nvPr/>
        </p:nvSpPr>
        <p:spPr>
          <a:xfrm>
            <a:off x="8353279" y="3161071"/>
            <a:ext cx="3642304" cy="68519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hành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token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53279" y="3955973"/>
            <a:ext cx="3642304" cy="68519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Đảm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bảo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quyền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r="1074"/>
          <a:stretch/>
        </p:blipFill>
        <p:spPr>
          <a:xfrm>
            <a:off x="520525" y="1949424"/>
            <a:ext cx="7368264" cy="3475063"/>
          </a:xfrm>
          <a:prstGeom prst="rect">
            <a:avLst/>
          </a:prstGeom>
        </p:spPr>
      </p:pic>
      <p:sp>
        <p:nvSpPr>
          <p:cNvPr id="17" name="Rounded Rectangle 16"/>
          <p:cNvSpPr/>
          <p:nvPr/>
        </p:nvSpPr>
        <p:spPr>
          <a:xfrm>
            <a:off x="8353279" y="4789554"/>
            <a:ext cx="3642304" cy="68519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Làm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chủ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nghệ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735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18" grpId="0" animBg="1"/>
      <p:bldP spid="18" grpId="1" animBg="1"/>
      <p:bldP spid="18" grpId="2" animBg="1"/>
      <p:bldP spid="21" grpId="0" animBg="1"/>
      <p:bldP spid="22" grpId="0" animBg="1"/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14</a:t>
            </a:r>
            <a:endParaRPr lang="en-US" sz="2800" b="1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4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4209308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8572500" y="164196"/>
            <a:ext cx="2814637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b="1" dirty="0"/>
          </a:p>
        </p:txBody>
      </p:sp>
      <p:sp>
        <p:nvSpPr>
          <p:cNvPr id="9" name="Rounded Rectangle 8"/>
          <p:cNvSpPr/>
          <p:nvPr/>
        </p:nvSpPr>
        <p:spPr>
          <a:xfrm>
            <a:off x="794692" y="1000285"/>
            <a:ext cx="5014616" cy="62556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sánh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dịch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vụ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290285" y="1865249"/>
            <a:ext cx="11234057" cy="4279263"/>
          </a:xfrm>
          <a:prstGeom prst="roundRect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56" y="2242620"/>
            <a:ext cx="10450503" cy="355674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096259" y="3361386"/>
            <a:ext cx="3593206" cy="3863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096259" y="4387190"/>
            <a:ext cx="3593206" cy="3863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096259" y="2899530"/>
            <a:ext cx="3593206" cy="3863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6885542" y="2981582"/>
            <a:ext cx="4002849" cy="7596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Hạn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chế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885541" y="3878348"/>
            <a:ext cx="4002849" cy="7596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Giảm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trải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nghiệm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6885542" y="4793354"/>
            <a:ext cx="4002849" cy="7596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Kém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hút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288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3" grpId="0" animBg="1"/>
      <p:bldP spid="13" grpId="1" animBg="1"/>
      <p:bldP spid="15" grpId="0" animBg="1"/>
      <p:bldP spid="15" grpId="1" animBg="1"/>
      <p:bldP spid="16" grpId="0" animBg="1"/>
      <p:bldP spid="17" grpId="0" animBg="1"/>
      <p:bldP spid="1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 Diagonal Corner Rectangle 1"/>
          <p:cNvSpPr/>
          <p:nvPr/>
        </p:nvSpPr>
        <p:spPr>
          <a:xfrm>
            <a:off x="276102" y="1774614"/>
            <a:ext cx="4150434" cy="3405068"/>
          </a:xfrm>
          <a:prstGeom prst="round2DiagRect">
            <a:avLst/>
          </a:prstGeom>
          <a:solidFill>
            <a:schemeClr val="accent5">
              <a:lumMod val="20000"/>
              <a:lumOff val="8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15</a:t>
            </a:r>
            <a:endParaRPr lang="en-US" sz="2800" b="1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5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2458750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94307" y="2373769"/>
            <a:ext cx="3658834" cy="724226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lên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94307" y="3316915"/>
            <a:ext cx="3658834" cy="724226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Chia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sẻ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494307" y="4260061"/>
            <a:ext cx="3658834" cy="724226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Bình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chọn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494307" y="1647194"/>
            <a:ext cx="3658834" cy="724226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en-US" sz="2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658926" y="1763835"/>
            <a:ext cx="3650342" cy="72106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Bảo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mật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4658926" y="2627590"/>
            <a:ext cx="3650342" cy="72106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Phi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trung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4658926" y="3539227"/>
            <a:ext cx="3650342" cy="917507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Hạn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chế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rủi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4658926" y="4593018"/>
            <a:ext cx="3650342" cy="72106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Lưu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trữ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8541658" y="1763835"/>
            <a:ext cx="3331894" cy="72106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527473" y="2627590"/>
            <a:ext cx="3346079" cy="72106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phí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tham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5349030" y="1033521"/>
            <a:ext cx="2270134" cy="730314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Đặc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9007467" y="1001230"/>
            <a:ext cx="2270134" cy="730314"/>
          </a:xfrm>
          <a:prstGeom prst="round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Hạn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chế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403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1" animBg="1"/>
      <p:bldP spid="17" grpId="2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2" grpId="0" animBg="1"/>
      <p:bldP spid="23" grpId="0"/>
      <p:bldP spid="2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16</a:t>
            </a:r>
            <a:endParaRPr lang="en-US" sz="2800" b="1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5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2458750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lowchart: Alternate Process 24"/>
          <p:cNvSpPr/>
          <p:nvPr/>
        </p:nvSpPr>
        <p:spPr>
          <a:xfrm>
            <a:off x="7550498" y="164196"/>
            <a:ext cx="3836639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Hướng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mở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rộng</a:t>
            </a:r>
            <a:endParaRPr lang="en-US" sz="2800" b="1" dirty="0"/>
          </a:p>
        </p:txBody>
      </p:sp>
      <p:sp>
        <p:nvSpPr>
          <p:cNvPr id="26" name="Rounded Rectangle 25"/>
          <p:cNvSpPr/>
          <p:nvPr/>
        </p:nvSpPr>
        <p:spPr>
          <a:xfrm>
            <a:off x="376239" y="949787"/>
            <a:ext cx="11596686" cy="5330827"/>
          </a:xfrm>
          <a:prstGeom prst="roundRect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5538621" y="2810347"/>
            <a:ext cx="1114425" cy="685800"/>
          </a:xfrm>
          <a:prstGeom prst="rightArrow">
            <a:avLst/>
          </a:prstGeom>
          <a:solidFill>
            <a:srgbClr val="EF7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763675" y="2682098"/>
            <a:ext cx="4475982" cy="82380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Đồng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tiền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chung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Token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7144960" y="2225642"/>
            <a:ext cx="4132641" cy="86708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phí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vận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hành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7127121" y="3288218"/>
            <a:ext cx="4132641" cy="813341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Mở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rộng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763674" y="3694889"/>
            <a:ext cx="4475982" cy="82380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763674" y="4719810"/>
            <a:ext cx="4475982" cy="102197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Phương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thức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bình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chọn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763674" y="1639369"/>
            <a:ext cx="4475982" cy="82380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Bảo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mật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IPFS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7127120" y="3752341"/>
            <a:ext cx="4132641" cy="813341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Bỏ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qua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Metamask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ight Arrow 22"/>
          <p:cNvSpPr/>
          <p:nvPr/>
        </p:nvSpPr>
        <p:spPr>
          <a:xfrm>
            <a:off x="5544632" y="3721857"/>
            <a:ext cx="1114425" cy="685800"/>
          </a:xfrm>
          <a:prstGeom prst="rightArrow">
            <a:avLst/>
          </a:prstGeom>
          <a:solidFill>
            <a:srgbClr val="EF7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>
            <a:off x="5559146" y="4816724"/>
            <a:ext cx="1114425" cy="685800"/>
          </a:xfrm>
          <a:prstGeom prst="rightArrow">
            <a:avLst/>
          </a:prstGeom>
          <a:solidFill>
            <a:srgbClr val="EF7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7127120" y="4752953"/>
            <a:ext cx="4132641" cy="813341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hơn</a:t>
            </a:r>
            <a:endParaRPr lang="en-US" sz="3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920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29" grpId="0" animBg="1"/>
      <p:bldP spid="27" grpId="0" animBg="1"/>
      <p:bldP spid="27" grpId="1" animBg="1"/>
      <p:bldP spid="28" grpId="0" animBg="1"/>
      <p:bldP spid="28" grpId="1" animBg="1"/>
      <p:bldP spid="19" grpId="0" animBg="1"/>
      <p:bldP spid="20" grpId="0" animBg="1"/>
      <p:bldP spid="21" grpId="0" animBg="1"/>
      <p:bldP spid="22" grpId="0" animBg="1"/>
      <p:bldP spid="22" grpId="1" animBg="1"/>
      <p:bldP spid="23" grpId="0" animBg="1"/>
      <p:bldP spid="23" grpId="1" animBg="1"/>
      <p:bldP spid="24" grpId="0" animBg="1"/>
      <p:bldP spid="3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lowchart: Terminator 26"/>
          <p:cNvSpPr/>
          <p:nvPr/>
        </p:nvSpPr>
        <p:spPr>
          <a:xfrm>
            <a:off x="1521154" y="5322136"/>
            <a:ext cx="795731" cy="60092"/>
          </a:xfrm>
          <a:prstGeom prst="flowChartTerminator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lowchart: Terminator 25"/>
          <p:cNvSpPr/>
          <p:nvPr/>
        </p:nvSpPr>
        <p:spPr>
          <a:xfrm>
            <a:off x="1564145" y="4439157"/>
            <a:ext cx="795731" cy="60092"/>
          </a:xfrm>
          <a:prstGeom prst="flowChartTerminator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lowchart: Terminator 24"/>
          <p:cNvSpPr/>
          <p:nvPr/>
        </p:nvSpPr>
        <p:spPr>
          <a:xfrm rot="5400000">
            <a:off x="-584618" y="3309184"/>
            <a:ext cx="4076033" cy="102748"/>
          </a:xfrm>
          <a:prstGeom prst="flowChartTerminator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lowchart: Terminator 21"/>
          <p:cNvSpPr/>
          <p:nvPr/>
        </p:nvSpPr>
        <p:spPr>
          <a:xfrm>
            <a:off x="1609732" y="3391468"/>
            <a:ext cx="795731" cy="60092"/>
          </a:xfrm>
          <a:prstGeom prst="flowChartTerminator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lowchart: Terminator 20"/>
          <p:cNvSpPr/>
          <p:nvPr/>
        </p:nvSpPr>
        <p:spPr>
          <a:xfrm>
            <a:off x="1505578" y="2494175"/>
            <a:ext cx="826885" cy="45719"/>
          </a:xfrm>
          <a:prstGeom prst="flowChartTerminator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lowchart: Terminator 1"/>
          <p:cNvSpPr/>
          <p:nvPr/>
        </p:nvSpPr>
        <p:spPr>
          <a:xfrm>
            <a:off x="1447960" y="1510573"/>
            <a:ext cx="765027" cy="45719"/>
          </a:xfrm>
          <a:prstGeom prst="flowChartTerminator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6583" y="80671"/>
            <a:ext cx="71377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endParaRPr lang="en-US" sz="4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Đồ</a:t>
            </a:r>
            <a:r>
              <a:rPr lang="en-US" sz="2000" dirty="0" smtClean="0"/>
              <a:t> </a:t>
            </a:r>
            <a:r>
              <a:rPr lang="en-US" sz="2000" dirty="0" err="1" smtClean="0"/>
              <a:t>án</a:t>
            </a:r>
            <a:r>
              <a:rPr lang="en-US" sz="2000" dirty="0" smtClean="0"/>
              <a:t> </a:t>
            </a:r>
            <a:r>
              <a:rPr lang="en-US" sz="2000" dirty="0" err="1" smtClean="0"/>
              <a:t>tốt</a:t>
            </a:r>
            <a:r>
              <a:rPr lang="en-US" sz="2000" dirty="0" smtClean="0"/>
              <a:t> </a:t>
            </a:r>
            <a:r>
              <a:rPr lang="en-US" sz="2000" dirty="0" err="1" smtClean="0"/>
              <a:t>nghiệp</a:t>
            </a:r>
            <a:r>
              <a:rPr lang="en-US" sz="2000" dirty="0" smtClean="0"/>
              <a:t> 2019, </a:t>
            </a:r>
            <a:r>
              <a:rPr lang="en-US" sz="2000" dirty="0" err="1" smtClean="0"/>
              <a:t>Khoa</a:t>
            </a:r>
            <a:r>
              <a:rPr lang="en-US" sz="2000" dirty="0" smtClean="0"/>
              <a:t> </a:t>
            </a:r>
            <a:r>
              <a:rPr lang="en-US" sz="2000" dirty="0" err="1" smtClean="0"/>
              <a:t>Viễn</a:t>
            </a:r>
            <a:r>
              <a:rPr lang="en-US" sz="2000" dirty="0" smtClean="0"/>
              <a:t> </a:t>
            </a:r>
            <a:r>
              <a:rPr lang="en-US" sz="2000" dirty="0" err="1" smtClean="0"/>
              <a:t>Thông</a:t>
            </a:r>
            <a:r>
              <a:rPr lang="en-US" sz="2000" dirty="0" smtClean="0"/>
              <a:t> II, PTIT - HCM</a:t>
            </a:r>
            <a:endParaRPr lang="en-US" sz="2000" dirty="0"/>
          </a:p>
        </p:txBody>
      </p:sp>
      <p:sp>
        <p:nvSpPr>
          <p:cNvPr id="11" name="Rounded Rectangle 10"/>
          <p:cNvSpPr/>
          <p:nvPr/>
        </p:nvSpPr>
        <p:spPr>
          <a:xfrm>
            <a:off x="2059675" y="1162968"/>
            <a:ext cx="9276094" cy="66134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Tổng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nghệ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Blockchain</a:t>
            </a:r>
            <a:endParaRPr lang="en-US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059675" y="2078536"/>
            <a:ext cx="9323752" cy="71892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phối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video</a:t>
            </a:r>
            <a:endParaRPr lang="en-US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2035845" y="3008748"/>
            <a:ext cx="9347581" cy="87304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phối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video</a:t>
            </a:r>
            <a:endParaRPr lang="en-US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2011886" y="4107756"/>
            <a:ext cx="9323771" cy="6883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endParaRPr lang="en-US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ardrop 14"/>
          <p:cNvSpPr/>
          <p:nvPr/>
        </p:nvSpPr>
        <p:spPr>
          <a:xfrm>
            <a:off x="1102923" y="1170001"/>
            <a:ext cx="754743" cy="682171"/>
          </a:xfrm>
          <a:prstGeom prst="teardrop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1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6" name="Teardrop 15"/>
          <p:cNvSpPr/>
          <p:nvPr/>
        </p:nvSpPr>
        <p:spPr>
          <a:xfrm>
            <a:off x="1070588" y="2151741"/>
            <a:ext cx="754743" cy="682171"/>
          </a:xfrm>
          <a:prstGeom prst="teardrop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2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7" name="Teardrop 16"/>
          <p:cNvSpPr/>
          <p:nvPr/>
        </p:nvSpPr>
        <p:spPr>
          <a:xfrm>
            <a:off x="1070589" y="3073094"/>
            <a:ext cx="754743" cy="682171"/>
          </a:xfrm>
          <a:prstGeom prst="teardrop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8" name="Teardrop 17"/>
          <p:cNvSpPr/>
          <p:nvPr/>
        </p:nvSpPr>
        <p:spPr>
          <a:xfrm>
            <a:off x="1070589" y="4105767"/>
            <a:ext cx="754743" cy="682171"/>
          </a:xfrm>
          <a:prstGeom prst="teardrop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4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988018" y="5056614"/>
            <a:ext cx="9347639" cy="65122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endParaRPr lang="en-US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ardrop 19"/>
          <p:cNvSpPr/>
          <p:nvPr/>
        </p:nvSpPr>
        <p:spPr>
          <a:xfrm>
            <a:off x="1046703" y="5025672"/>
            <a:ext cx="754743" cy="682171"/>
          </a:xfrm>
          <a:prstGeom prst="teardrop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5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651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N15DCVT036</a:t>
            </a:r>
            <a:endParaRPr lang="en-US" sz="2000" dirty="0"/>
          </a:p>
        </p:txBody>
      </p:sp>
      <p:sp>
        <p:nvSpPr>
          <p:cNvPr id="2" name="Rounded Rectangle 1"/>
          <p:cNvSpPr/>
          <p:nvPr/>
        </p:nvSpPr>
        <p:spPr>
          <a:xfrm>
            <a:off x="216527" y="171450"/>
            <a:ext cx="11758613" cy="5976357"/>
          </a:xfrm>
          <a:prstGeom prst="round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57312" y="1828800"/>
            <a:ext cx="92154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Xin </a:t>
            </a:r>
            <a:r>
              <a:rPr lang="en-US" sz="6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cám</a:t>
            </a:r>
            <a:r>
              <a:rPr lang="en-US" sz="6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ơn</a:t>
            </a:r>
            <a:r>
              <a:rPr lang="en-US" sz="6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quý</a:t>
            </a:r>
            <a:r>
              <a:rPr lang="en-US" sz="6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thầy</a:t>
            </a:r>
            <a:r>
              <a:rPr lang="en-US" sz="6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6000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6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sz="6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lắng</a:t>
            </a:r>
            <a:r>
              <a:rPr lang="en-US" sz="6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nghe</a:t>
            </a:r>
            <a:endParaRPr lang="en-US" sz="6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448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lowchart: Terminator 25"/>
          <p:cNvSpPr/>
          <p:nvPr/>
        </p:nvSpPr>
        <p:spPr>
          <a:xfrm>
            <a:off x="1301590" y="5743765"/>
            <a:ext cx="795731" cy="60092"/>
          </a:xfrm>
          <a:prstGeom prst="flowChartTerminator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lowchart: Terminator 24"/>
          <p:cNvSpPr/>
          <p:nvPr/>
        </p:nvSpPr>
        <p:spPr>
          <a:xfrm>
            <a:off x="1301590" y="4857006"/>
            <a:ext cx="795731" cy="60092"/>
          </a:xfrm>
          <a:prstGeom prst="flowChartTerminator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Terminator 23"/>
          <p:cNvSpPr/>
          <p:nvPr/>
        </p:nvSpPr>
        <p:spPr>
          <a:xfrm>
            <a:off x="1301590" y="3657611"/>
            <a:ext cx="795731" cy="60092"/>
          </a:xfrm>
          <a:prstGeom prst="flowChartTerminator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lowchart: Terminator 22"/>
          <p:cNvSpPr/>
          <p:nvPr/>
        </p:nvSpPr>
        <p:spPr>
          <a:xfrm>
            <a:off x="1255786" y="2505234"/>
            <a:ext cx="795731" cy="60092"/>
          </a:xfrm>
          <a:prstGeom prst="flowChartTerminator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lowchart: Terminator 21"/>
          <p:cNvSpPr/>
          <p:nvPr/>
        </p:nvSpPr>
        <p:spPr>
          <a:xfrm>
            <a:off x="1301590" y="1348984"/>
            <a:ext cx="795731" cy="60092"/>
          </a:xfrm>
          <a:prstGeom prst="flowChartTerminator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lowchart: Terminator 20"/>
          <p:cNvSpPr/>
          <p:nvPr/>
        </p:nvSpPr>
        <p:spPr>
          <a:xfrm rot="5400000">
            <a:off x="-988567" y="3400207"/>
            <a:ext cx="4255540" cy="101936"/>
          </a:xfrm>
          <a:prstGeom prst="flowChartTerminator">
            <a:avLst/>
          </a:prstGeom>
          <a:solidFill>
            <a:schemeClr val="tx2">
              <a:lumMod val="40000"/>
              <a:lumOff val="60000"/>
            </a:schemeClr>
          </a:solidFill>
          <a:ln w="381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0126" y="36110"/>
            <a:ext cx="7137778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sz="4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bày</a:t>
            </a:r>
            <a:endParaRPr lang="en-US" sz="4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Đồ</a:t>
            </a:r>
            <a:r>
              <a:rPr lang="en-US" sz="2000" dirty="0" smtClean="0"/>
              <a:t> </a:t>
            </a:r>
            <a:r>
              <a:rPr lang="en-US" sz="2000" dirty="0" err="1" smtClean="0"/>
              <a:t>án</a:t>
            </a:r>
            <a:r>
              <a:rPr lang="en-US" sz="2000" dirty="0" smtClean="0"/>
              <a:t> </a:t>
            </a:r>
            <a:r>
              <a:rPr lang="en-US" sz="2000" dirty="0" err="1" smtClean="0"/>
              <a:t>tốt</a:t>
            </a:r>
            <a:r>
              <a:rPr lang="en-US" sz="2000" dirty="0" smtClean="0"/>
              <a:t> </a:t>
            </a:r>
            <a:r>
              <a:rPr lang="en-US" sz="2000" dirty="0" err="1" smtClean="0"/>
              <a:t>nghiệp</a:t>
            </a:r>
            <a:r>
              <a:rPr lang="en-US" sz="2000" dirty="0" smtClean="0"/>
              <a:t> 2019, </a:t>
            </a:r>
            <a:r>
              <a:rPr lang="en-US" sz="2000" dirty="0" err="1" smtClean="0"/>
              <a:t>Khoa</a:t>
            </a:r>
            <a:r>
              <a:rPr lang="en-US" sz="2000" dirty="0" smtClean="0"/>
              <a:t> </a:t>
            </a:r>
            <a:r>
              <a:rPr lang="en-US" sz="2000" dirty="0" err="1" smtClean="0"/>
              <a:t>Viễn</a:t>
            </a:r>
            <a:r>
              <a:rPr lang="en-US" sz="2000" dirty="0" smtClean="0"/>
              <a:t> </a:t>
            </a:r>
            <a:r>
              <a:rPr lang="en-US" sz="2000" dirty="0" err="1" smtClean="0"/>
              <a:t>Thông</a:t>
            </a:r>
            <a:r>
              <a:rPr lang="en-US" sz="2000" dirty="0" smtClean="0"/>
              <a:t> II, PTIT - HCM</a:t>
            </a:r>
            <a:endParaRPr lang="en-US" sz="2000" dirty="0"/>
          </a:p>
        </p:txBody>
      </p:sp>
      <p:sp>
        <p:nvSpPr>
          <p:cNvPr id="11" name="Rounded Rectangle 10"/>
          <p:cNvSpPr/>
          <p:nvPr/>
        </p:nvSpPr>
        <p:spPr>
          <a:xfrm>
            <a:off x="1918619" y="917514"/>
            <a:ext cx="9667868" cy="96147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Nêu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phối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video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truyền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918619" y="3082725"/>
            <a:ext cx="9715638" cy="109219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mới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nghệ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Blockchain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918619" y="1994557"/>
            <a:ext cx="9715638" cy="97047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Đặc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Hạn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chế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phối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video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918619" y="4285575"/>
            <a:ext cx="9715638" cy="106458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ánh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ctr"/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đánh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endParaRPr lang="en-US" sz="28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ardrop 14"/>
          <p:cNvSpPr/>
          <p:nvPr/>
        </p:nvSpPr>
        <p:spPr>
          <a:xfrm>
            <a:off x="725548" y="1038241"/>
            <a:ext cx="754743" cy="682171"/>
          </a:xfrm>
          <a:prstGeom prst="teardrop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1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6" name="Teardrop 15"/>
          <p:cNvSpPr/>
          <p:nvPr/>
        </p:nvSpPr>
        <p:spPr>
          <a:xfrm>
            <a:off x="725546" y="2164149"/>
            <a:ext cx="754743" cy="682171"/>
          </a:xfrm>
          <a:prstGeom prst="teardrop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2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7" name="Teardrop 16"/>
          <p:cNvSpPr/>
          <p:nvPr/>
        </p:nvSpPr>
        <p:spPr>
          <a:xfrm>
            <a:off x="725546" y="3361422"/>
            <a:ext cx="754743" cy="682171"/>
          </a:xfrm>
          <a:prstGeom prst="teardrop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8" name="Teardrop 17"/>
          <p:cNvSpPr/>
          <p:nvPr/>
        </p:nvSpPr>
        <p:spPr>
          <a:xfrm>
            <a:off x="725546" y="4558696"/>
            <a:ext cx="754743" cy="682171"/>
          </a:xfrm>
          <a:prstGeom prst="teardrop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4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918619" y="5495462"/>
            <a:ext cx="9715638" cy="62141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32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endParaRPr lang="en-US" sz="3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ardrop 19"/>
          <p:cNvSpPr/>
          <p:nvPr/>
        </p:nvSpPr>
        <p:spPr>
          <a:xfrm>
            <a:off x="725547" y="5426673"/>
            <a:ext cx="754743" cy="682171"/>
          </a:xfrm>
          <a:prstGeom prst="teardrop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5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51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/>
          <a:srcRect l="12365" t="4394" r="11892" b="3636"/>
          <a:stretch/>
        </p:blipFill>
        <p:spPr>
          <a:xfrm>
            <a:off x="6474976" y="990480"/>
            <a:ext cx="4996794" cy="354821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1</a:t>
            </a:r>
            <a:endParaRPr lang="en-US" sz="2800" b="1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1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2815936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Nêu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/>
          <a:srcRect l="5000" r="6503" b="7746"/>
          <a:stretch/>
        </p:blipFill>
        <p:spPr>
          <a:xfrm>
            <a:off x="471315" y="1268143"/>
            <a:ext cx="4969721" cy="2912768"/>
          </a:xfrm>
          <a:prstGeom prst="rect">
            <a:avLst/>
          </a:prstGeom>
          <a:ln w="38100">
            <a:noFill/>
          </a:ln>
        </p:spPr>
      </p:pic>
      <p:sp>
        <p:nvSpPr>
          <p:cNvPr id="20" name="Rounded Rectangle 19"/>
          <p:cNvSpPr/>
          <p:nvPr/>
        </p:nvSpPr>
        <p:spPr>
          <a:xfrm>
            <a:off x="174007" y="1016000"/>
            <a:ext cx="5544622" cy="5264615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5898486" y="823516"/>
            <a:ext cx="6149775" cy="5147895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Alternate Process 15"/>
          <p:cNvSpPr/>
          <p:nvPr/>
        </p:nvSpPr>
        <p:spPr>
          <a:xfrm>
            <a:off x="6952343" y="164196"/>
            <a:ext cx="4774705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thức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phối</a:t>
            </a:r>
            <a:endParaRPr lang="en-US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703944" y="4377408"/>
            <a:ext cx="4404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Cho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phép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lựa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chọn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dung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03944" y="4889464"/>
            <a:ext cx="4404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bị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03944" y="5401520"/>
            <a:ext cx="4404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nối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Internet</a:t>
            </a:r>
            <a:endParaRPr lang="en-US" sz="2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630167" y="1783440"/>
            <a:ext cx="3008139" cy="781726"/>
            <a:chOff x="3630167" y="1783440"/>
            <a:chExt cx="3008139" cy="781726"/>
          </a:xfrm>
          <a:solidFill>
            <a:schemeClr val="accent4">
              <a:lumMod val="60000"/>
              <a:lumOff val="40000"/>
            </a:schemeClr>
          </a:solidFill>
        </p:grpSpPr>
        <p:sp>
          <p:nvSpPr>
            <p:cNvPr id="23" name="Rounded Rectangle 22"/>
            <p:cNvSpPr/>
            <p:nvPr/>
          </p:nvSpPr>
          <p:spPr>
            <a:xfrm>
              <a:off x="3630167" y="1783440"/>
              <a:ext cx="2119709" cy="781726"/>
            </a:xfrm>
            <a:prstGeom prst="round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T</a:t>
              </a:r>
              <a:r>
                <a:rPr 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ransactional </a:t>
              </a:r>
              <a:r>
                <a:rPr lang="en-US" sz="2400" b="1" dirty="0">
                  <a:solidFill>
                    <a:srgbClr val="FF0000"/>
                  </a:solidFill>
                </a:rPr>
                <a:t>VOD</a:t>
              </a:r>
              <a:r>
                <a:rPr 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model</a:t>
              </a:r>
              <a:r>
                <a:rPr lang="en-US" sz="2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endPara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5749876" y="2236156"/>
              <a:ext cx="888430" cy="165601"/>
            </a:xfrm>
            <a:prstGeom prst="straightConnector1">
              <a:avLst/>
            </a:prstGeom>
            <a:grpFill/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5341325" y="2565166"/>
            <a:ext cx="2735541" cy="986026"/>
            <a:chOff x="5341325" y="2565166"/>
            <a:chExt cx="2735541" cy="986026"/>
          </a:xfrm>
        </p:grpSpPr>
        <p:sp>
          <p:nvSpPr>
            <p:cNvPr id="22" name="Rounded Rectangle 21"/>
            <p:cNvSpPr/>
            <p:nvPr/>
          </p:nvSpPr>
          <p:spPr>
            <a:xfrm>
              <a:off x="5341325" y="2768528"/>
              <a:ext cx="1988623" cy="782664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>
                  <a:solidFill>
                    <a:srgbClr val="FF0000"/>
                  </a:solidFill>
                </a:rPr>
                <a:t>S</a:t>
              </a:r>
              <a:r>
                <a:rPr lang="en-US" sz="2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ubscription </a:t>
              </a:r>
              <a:r>
                <a:rPr lang="en-US" sz="2400" b="1" dirty="0" err="1" smtClean="0">
                  <a:solidFill>
                    <a:srgbClr val="FF0000"/>
                  </a:solidFill>
                </a:rPr>
                <a:t>VoD</a:t>
              </a:r>
              <a:r>
                <a:rPr lang="en-US" sz="2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model</a:t>
              </a:r>
              <a:endPara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>
              <a:off x="7329948" y="2565166"/>
              <a:ext cx="746918" cy="40600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5201348" y="2356863"/>
            <a:ext cx="3931877" cy="1976757"/>
            <a:chOff x="5201348" y="2356863"/>
            <a:chExt cx="3931877" cy="1976757"/>
          </a:xfrm>
        </p:grpSpPr>
        <p:sp>
          <p:nvSpPr>
            <p:cNvPr id="24" name="Rounded Rectangle 23"/>
            <p:cNvSpPr/>
            <p:nvPr/>
          </p:nvSpPr>
          <p:spPr>
            <a:xfrm>
              <a:off x="5201348" y="3252015"/>
              <a:ext cx="2351481" cy="1081605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A</a:t>
              </a:r>
              <a:r>
                <a:rPr lang="en-US" sz="2400" b="1" dirty="0">
                  <a:solidFill>
                    <a:schemeClr val="tx1"/>
                  </a:solidFill>
                </a:rPr>
                <a:t>dvertisement-Supported </a:t>
              </a:r>
              <a:r>
                <a:rPr lang="en-US" sz="2400" b="1" dirty="0">
                  <a:solidFill>
                    <a:srgbClr val="FF0000"/>
                  </a:solidFill>
                </a:rPr>
                <a:t>VOD</a:t>
              </a:r>
              <a:r>
                <a:rPr lang="en-US" sz="2400" b="1" dirty="0">
                  <a:solidFill>
                    <a:schemeClr val="tx1"/>
                  </a:solidFill>
                </a:rPr>
                <a:t> model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 flipH="1">
              <a:off x="7552829" y="2356863"/>
              <a:ext cx="1580396" cy="129144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7552829" y="2259725"/>
            <a:ext cx="2800540" cy="2080203"/>
            <a:chOff x="7552829" y="2259725"/>
            <a:chExt cx="2800540" cy="2080203"/>
          </a:xfrm>
        </p:grpSpPr>
        <p:sp>
          <p:nvSpPr>
            <p:cNvPr id="25" name="Rounded Rectangle 24"/>
            <p:cNvSpPr/>
            <p:nvPr/>
          </p:nvSpPr>
          <p:spPr>
            <a:xfrm>
              <a:off x="7552829" y="3342238"/>
              <a:ext cx="2534323" cy="997690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Hybrid</a:t>
              </a:r>
              <a:r>
                <a:rPr lang="en-US" sz="2400" b="1" dirty="0">
                  <a:solidFill>
                    <a:schemeClr val="tx1"/>
                  </a:solidFill>
                </a:rPr>
                <a:t> (SVOD + TVOD + AVOD)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>
              <a:off x="9693796" y="2259725"/>
              <a:ext cx="659573" cy="106799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/>
        </p:nvSpPr>
        <p:spPr>
          <a:xfrm>
            <a:off x="6768567" y="4689986"/>
            <a:ext cx="4509034" cy="117319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thức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khai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thác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phổ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biến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thương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mại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250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9" grpId="0"/>
      <p:bldP spid="27" grpId="0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779" y="864452"/>
            <a:ext cx="9354109" cy="5453302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4321277" y="1861807"/>
            <a:ext cx="3445655" cy="1178004"/>
            <a:chOff x="4321277" y="1861807"/>
            <a:chExt cx="3445655" cy="1178004"/>
          </a:xfrm>
        </p:grpSpPr>
        <p:sp>
          <p:nvSpPr>
            <p:cNvPr id="9" name="Rounded Rectangle 8"/>
            <p:cNvSpPr/>
            <p:nvPr/>
          </p:nvSpPr>
          <p:spPr>
            <a:xfrm>
              <a:off x="5011048" y="1861807"/>
              <a:ext cx="2755884" cy="1178004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2400" b="1" dirty="0" err="1" smtClean="0">
                  <a:solidFill>
                    <a:schemeClr val="tx1"/>
                  </a:solidFill>
                </a:rPr>
                <a:t>Nội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dung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được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tải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lên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bởi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người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dùng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hay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nhà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quản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lý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4321277" y="1939017"/>
              <a:ext cx="685912" cy="30750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5683256" y="2743581"/>
            <a:ext cx="2922202" cy="1173560"/>
            <a:chOff x="5683256" y="2743581"/>
            <a:chExt cx="2922202" cy="1173560"/>
          </a:xfrm>
        </p:grpSpPr>
        <p:sp>
          <p:nvSpPr>
            <p:cNvPr id="15" name="Rounded Rectangle 14"/>
            <p:cNvSpPr/>
            <p:nvPr/>
          </p:nvSpPr>
          <p:spPr>
            <a:xfrm>
              <a:off x="6277278" y="2743581"/>
              <a:ext cx="2328180" cy="1173560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2400" b="1" dirty="0" smtClean="0">
                  <a:solidFill>
                    <a:schemeClr val="tx1"/>
                  </a:solidFill>
                </a:rPr>
                <a:t>Server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Youtube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đến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Data center Google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V="1">
              <a:off x="5683256" y="3493004"/>
              <a:ext cx="590163" cy="42413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2567907" y="3799683"/>
            <a:ext cx="3473111" cy="1480240"/>
            <a:chOff x="2567907" y="3799683"/>
            <a:chExt cx="3473111" cy="1480240"/>
          </a:xfrm>
        </p:grpSpPr>
        <p:sp>
          <p:nvSpPr>
            <p:cNvPr id="13" name="Rounded Rectangle 12"/>
            <p:cNvSpPr/>
            <p:nvPr/>
          </p:nvSpPr>
          <p:spPr>
            <a:xfrm>
              <a:off x="3131798" y="3799683"/>
              <a:ext cx="2909220" cy="1173560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2400" b="1" dirty="0" err="1" smtClean="0">
                  <a:solidFill>
                    <a:schemeClr val="tx1"/>
                  </a:solidFill>
                </a:rPr>
                <a:t>Thông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qua Internet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dữ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liệu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được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truyền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đến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server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Youtube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V="1">
              <a:off x="2567907" y="4932947"/>
              <a:ext cx="596124" cy="34697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2109019" y="3190418"/>
            <a:ext cx="3451124" cy="1222636"/>
            <a:chOff x="2109019" y="3190418"/>
            <a:chExt cx="3451124" cy="1222636"/>
          </a:xfrm>
        </p:grpSpPr>
        <p:sp>
          <p:nvSpPr>
            <p:cNvPr id="11" name="Rounded Rectangle 10"/>
            <p:cNvSpPr/>
            <p:nvPr/>
          </p:nvSpPr>
          <p:spPr>
            <a:xfrm>
              <a:off x="2646943" y="3241082"/>
              <a:ext cx="2913200" cy="1171972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2400" b="1" dirty="0" err="1" smtClean="0">
                  <a:solidFill>
                    <a:schemeClr val="tx1"/>
                  </a:solidFill>
                </a:rPr>
                <a:t>Phân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ra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thành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nhiều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định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dạng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khác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,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được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đóng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gói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2109019" y="3190418"/>
              <a:ext cx="537924" cy="30981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2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1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2815936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Nêu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6952343" y="164196"/>
            <a:ext cx="4774705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truyền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2800" b="1" dirty="0"/>
          </a:p>
        </p:txBody>
      </p:sp>
      <p:grpSp>
        <p:nvGrpSpPr>
          <p:cNvPr id="50" name="Group 49"/>
          <p:cNvGrpSpPr/>
          <p:nvPr/>
        </p:nvGrpSpPr>
        <p:grpSpPr>
          <a:xfrm>
            <a:off x="6747528" y="3663386"/>
            <a:ext cx="3274457" cy="1269561"/>
            <a:chOff x="6747528" y="3663386"/>
            <a:chExt cx="3274457" cy="1269561"/>
          </a:xfrm>
        </p:grpSpPr>
        <p:sp>
          <p:nvSpPr>
            <p:cNvPr id="17" name="Rounded Rectangle 16"/>
            <p:cNvSpPr/>
            <p:nvPr/>
          </p:nvSpPr>
          <p:spPr>
            <a:xfrm>
              <a:off x="7314613" y="3759387"/>
              <a:ext cx="2707372" cy="1173560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2400" b="1" dirty="0" err="1" smtClean="0">
                  <a:solidFill>
                    <a:schemeClr val="tx1"/>
                  </a:solidFill>
                </a:rPr>
                <a:t>Nội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dung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từ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data center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về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Youtube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server 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>
              <a:off x="6747528" y="3663386"/>
              <a:ext cx="567085" cy="31186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>
            <a:off x="7392695" y="2214964"/>
            <a:ext cx="2232610" cy="1204783"/>
            <a:chOff x="7392695" y="2214964"/>
            <a:chExt cx="2232610" cy="1204783"/>
          </a:xfrm>
        </p:grpSpPr>
        <p:sp>
          <p:nvSpPr>
            <p:cNvPr id="16" name="Rounded Rectangle 15"/>
            <p:cNvSpPr/>
            <p:nvPr/>
          </p:nvSpPr>
          <p:spPr>
            <a:xfrm>
              <a:off x="7392695" y="2629474"/>
              <a:ext cx="2232610" cy="79027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2400" b="1" dirty="0" err="1" smtClean="0">
                  <a:solidFill>
                    <a:schemeClr val="tx1"/>
                  </a:solidFill>
                </a:rPr>
                <a:t>Nội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dung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được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yêu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cầu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 flipH="1">
              <a:off x="8331200" y="2214964"/>
              <a:ext cx="268258" cy="41451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>
            <a:off x="6741554" y="3972367"/>
            <a:ext cx="3280432" cy="1092967"/>
            <a:chOff x="6741554" y="3972367"/>
            <a:chExt cx="3280432" cy="1092967"/>
          </a:xfrm>
        </p:grpSpPr>
        <p:sp>
          <p:nvSpPr>
            <p:cNvPr id="18" name="Rounded Rectangle 17"/>
            <p:cNvSpPr/>
            <p:nvPr/>
          </p:nvSpPr>
          <p:spPr>
            <a:xfrm>
              <a:off x="6741554" y="3972367"/>
              <a:ext cx="2645821" cy="1092966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2400" b="1" dirty="0" err="1" smtClean="0">
                  <a:solidFill>
                    <a:schemeClr val="tx1"/>
                  </a:solidFill>
                </a:rPr>
                <a:t>Đưa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vào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buffer, </a:t>
              </a:r>
              <a:r>
                <a:rPr lang="en-US" sz="2400" b="1" dirty="0" err="1">
                  <a:solidFill>
                    <a:schemeClr val="tx1"/>
                  </a:solidFill>
                </a:rPr>
                <a:t>đ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ến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>
                  <a:solidFill>
                    <a:schemeClr val="tx1"/>
                  </a:solidFill>
                </a:rPr>
                <a:t>trình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>
                  <a:solidFill>
                    <a:schemeClr val="tx1"/>
                  </a:solidFill>
                </a:rPr>
                <a:t>duyệt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>
                  <a:solidFill>
                    <a:schemeClr val="tx1"/>
                  </a:solidFill>
                </a:rPr>
                <a:t>người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b="1" dirty="0" err="1" smtClean="0">
                  <a:solidFill>
                    <a:schemeClr val="tx1"/>
                  </a:solidFill>
                </a:rPr>
                <a:t>dùng</a:t>
              </a:r>
              <a:r>
                <a:rPr lang="en-US" sz="2400" b="1" dirty="0" smtClean="0">
                  <a:solidFill>
                    <a:schemeClr val="tx1"/>
                  </a:solidFill>
                </a:rPr>
                <a:t> </a:t>
              </a:r>
              <a:endParaRPr 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H="1" flipV="1">
              <a:off x="9387375" y="4648200"/>
              <a:ext cx="634611" cy="41713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6383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3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1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2815936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Nêu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7068458" y="164196"/>
            <a:ext cx="4325258" cy="501657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ở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Việt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Nam</a:t>
            </a:r>
            <a:endParaRPr lang="en-US" sz="28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054" y="827313"/>
            <a:ext cx="9352075" cy="545029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0229" y="852649"/>
            <a:ext cx="9617819" cy="52716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9261" y="894110"/>
            <a:ext cx="9789660" cy="3263220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302874" y="2630342"/>
            <a:ext cx="2324540" cy="1143271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dirty="0" err="1" smtClean="0">
                <a:solidFill>
                  <a:schemeClr val="tx1"/>
                </a:solidFill>
              </a:rPr>
              <a:t>Xử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lý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nội</a:t>
            </a:r>
            <a:r>
              <a:rPr lang="en-US" sz="2400" b="1" dirty="0" smtClean="0">
                <a:solidFill>
                  <a:schemeClr val="tx1"/>
                </a:solidFill>
              </a:rPr>
              <a:t> dung, </a:t>
            </a:r>
            <a:r>
              <a:rPr lang="en-US" sz="2400" b="1" dirty="0" err="1" smtClean="0">
                <a:solidFill>
                  <a:schemeClr val="tx1"/>
                </a:solidFill>
              </a:rPr>
              <a:t>đưa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lên</a:t>
            </a:r>
            <a:r>
              <a:rPr lang="en-US" sz="2400" b="1" dirty="0" smtClean="0">
                <a:solidFill>
                  <a:schemeClr val="tx1"/>
                </a:solidFill>
              </a:rPr>
              <a:t> server </a:t>
            </a:r>
            <a:r>
              <a:rPr lang="en-US" sz="2400" b="1" dirty="0" err="1" smtClean="0">
                <a:solidFill>
                  <a:schemeClr val="tx1"/>
                </a:solidFill>
              </a:rPr>
              <a:t>của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ứng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dụng</a:t>
            </a:r>
            <a:endParaRPr lang="en-US" sz="2400" b="1" dirty="0">
              <a:solidFill>
                <a:schemeClr val="tx1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2627414" y="3280229"/>
            <a:ext cx="886386" cy="1000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302874" y="3861852"/>
            <a:ext cx="3239700" cy="1877961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dirty="0" err="1" smtClean="0">
                <a:solidFill>
                  <a:schemeClr val="tx1"/>
                </a:solidFill>
              </a:rPr>
              <a:t>Nội</a:t>
            </a:r>
            <a:r>
              <a:rPr lang="en-US" sz="2400" b="1" dirty="0" smtClean="0">
                <a:solidFill>
                  <a:schemeClr val="tx1"/>
                </a:solidFill>
              </a:rPr>
              <a:t> dung </a:t>
            </a:r>
            <a:r>
              <a:rPr lang="en-US" sz="2400" b="1" dirty="0" err="1" smtClean="0">
                <a:solidFill>
                  <a:schemeClr val="tx1"/>
                </a:solidFill>
              </a:rPr>
              <a:t>từ</a:t>
            </a:r>
            <a:r>
              <a:rPr lang="en-US" sz="2400" b="1" dirty="0" smtClean="0">
                <a:solidFill>
                  <a:schemeClr val="tx1"/>
                </a:solidFill>
              </a:rPr>
              <a:t> server </a:t>
            </a:r>
            <a:r>
              <a:rPr lang="en-US" sz="2400" b="1" dirty="0" err="1" smtClean="0">
                <a:solidFill>
                  <a:schemeClr val="tx1"/>
                </a:solidFill>
              </a:rPr>
              <a:t>sau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khi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xử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lý</a:t>
            </a:r>
            <a:r>
              <a:rPr lang="en-US" sz="2400" b="1" dirty="0" smtClean="0">
                <a:solidFill>
                  <a:schemeClr val="tx1"/>
                </a:solidFill>
              </a:rPr>
              <a:t>, </a:t>
            </a:r>
            <a:r>
              <a:rPr lang="en-US" sz="2400" b="1" dirty="0" err="1" smtClean="0">
                <a:solidFill>
                  <a:schemeClr val="tx1"/>
                </a:solidFill>
              </a:rPr>
              <a:t>đưa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đến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hàng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đợi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đến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trình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duyệt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người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dùng</a:t>
            </a:r>
            <a:endParaRPr lang="en-US" sz="2400" b="1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3513800" y="2509863"/>
            <a:ext cx="6225287" cy="18882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3834115" y="3947029"/>
            <a:ext cx="3234343" cy="170760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dirty="0" err="1" smtClean="0">
                <a:solidFill>
                  <a:schemeClr val="tx1"/>
                </a:solidFill>
              </a:rPr>
              <a:t>Đơn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giản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quy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trình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vận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hành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ứng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dụng</a:t>
            </a:r>
            <a:r>
              <a:rPr lang="en-US" sz="2400" b="1" dirty="0" smtClean="0">
                <a:solidFill>
                  <a:schemeClr val="tx1"/>
                </a:solidFill>
              </a:rPr>
              <a:t>, </a:t>
            </a:r>
            <a:r>
              <a:rPr lang="en-US" sz="2400" b="1" dirty="0" err="1" smtClean="0">
                <a:solidFill>
                  <a:schemeClr val="tx1"/>
                </a:solidFill>
              </a:rPr>
              <a:t>xây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dựng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và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phân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phối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nội</a:t>
            </a:r>
            <a:r>
              <a:rPr lang="en-US" sz="2400" b="1" dirty="0" smtClean="0">
                <a:solidFill>
                  <a:schemeClr val="tx1"/>
                </a:solidFill>
              </a:rPr>
              <a:t> dung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7287252" y="4191653"/>
            <a:ext cx="3459190" cy="1377806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dirty="0" err="1" smtClean="0">
                <a:solidFill>
                  <a:schemeClr val="tx1"/>
                </a:solidFill>
              </a:rPr>
              <a:t>Mã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hóa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nội</a:t>
            </a:r>
            <a:r>
              <a:rPr lang="en-US" sz="2400" b="1" dirty="0" smtClean="0">
                <a:solidFill>
                  <a:schemeClr val="tx1"/>
                </a:solidFill>
              </a:rPr>
              <a:t> dung, </a:t>
            </a:r>
            <a:r>
              <a:rPr lang="en-US" sz="2400" b="1" dirty="0" err="1" smtClean="0">
                <a:solidFill>
                  <a:schemeClr val="tx1"/>
                </a:solidFill>
              </a:rPr>
              <a:t>đóng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gói</a:t>
            </a:r>
            <a:r>
              <a:rPr lang="en-US" sz="2400" b="1" dirty="0" smtClean="0">
                <a:solidFill>
                  <a:schemeClr val="tx1"/>
                </a:solidFill>
              </a:rPr>
              <a:t>, </a:t>
            </a:r>
            <a:r>
              <a:rPr lang="en-US" sz="2400" b="1" dirty="0" err="1" smtClean="0">
                <a:solidFill>
                  <a:schemeClr val="tx1"/>
                </a:solidFill>
              </a:rPr>
              <a:t>lưu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trữ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trong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dịch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vụ</a:t>
            </a:r>
            <a:r>
              <a:rPr lang="en-US" sz="2400" b="1" dirty="0" smtClean="0">
                <a:solidFill>
                  <a:schemeClr val="tx1"/>
                </a:solidFill>
              </a:rPr>
              <a:t>. </a:t>
            </a:r>
            <a:r>
              <a:rPr lang="en-US" sz="2400" b="1" dirty="0" err="1" smtClean="0">
                <a:solidFill>
                  <a:schemeClr val="tx1"/>
                </a:solidFill>
              </a:rPr>
              <a:t>Phân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phối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đến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người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dùng</a:t>
            </a:r>
            <a:endParaRPr lang="en-US" sz="2400" b="1" dirty="0">
              <a:solidFill>
                <a:schemeClr val="tx1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6270171" y="2630342"/>
            <a:ext cx="2148115" cy="155895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9957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  <p:bldP spid="27" grpId="0" animBg="1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4</a:t>
            </a:r>
            <a:endParaRPr lang="en-US" sz="2800" b="1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2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56063" y="164196"/>
            <a:ext cx="2815936" cy="567870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Đặc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Alternate Process 7"/>
          <p:cNvSpPr/>
          <p:nvPr/>
        </p:nvSpPr>
        <p:spPr>
          <a:xfrm>
            <a:off x="6676572" y="150119"/>
            <a:ext cx="4687866" cy="567870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Hạn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chế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endParaRPr lang="en-US" sz="28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539" y="1169747"/>
            <a:ext cx="7697988" cy="448631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3195163" y="884336"/>
            <a:ext cx="2206905" cy="477172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806842" y="2951283"/>
            <a:ext cx="1549957" cy="95015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79805" y="2345708"/>
            <a:ext cx="1552770" cy="93089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8210527" y="1545642"/>
            <a:ext cx="3619112" cy="51487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Tiến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phức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tạp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68366" y="859275"/>
            <a:ext cx="11901547" cy="5233101"/>
          </a:xfrm>
          <a:prstGeom prst="roundRect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8210527" y="2293704"/>
            <a:ext cx="3619112" cy="51487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Quá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server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3420617" y="1291686"/>
            <a:ext cx="1695477" cy="439633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3300431" y="1291686"/>
            <a:ext cx="1957369" cy="436437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210527" y="3012759"/>
            <a:ext cx="3619112" cy="51487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Hạn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chế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băng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8257528" y="3795900"/>
            <a:ext cx="3572111" cy="51487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thay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đổi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8310146" y="5040660"/>
            <a:ext cx="3519493" cy="47135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Quảng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cáo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Down Arrow 28"/>
          <p:cNvSpPr/>
          <p:nvPr/>
        </p:nvSpPr>
        <p:spPr>
          <a:xfrm>
            <a:off x="9409739" y="4310773"/>
            <a:ext cx="1379349" cy="686367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7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3" grpId="0" animBg="1"/>
      <p:bldP spid="13" grpId="1" animBg="1"/>
      <p:bldP spid="13" grpId="2" animBg="1"/>
      <p:bldP spid="15" grpId="0" animBg="1"/>
      <p:bldP spid="15" grpId="1" animBg="1"/>
      <p:bldP spid="15" grpId="2" animBg="1"/>
      <p:bldP spid="16" grpId="0" animBg="1"/>
      <p:bldP spid="18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5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315001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756062" y="164196"/>
            <a:ext cx="3556167" cy="501657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287" y="863629"/>
            <a:ext cx="10987314" cy="544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6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0" y="6375862"/>
            <a:ext cx="12192000" cy="4821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Nguyễn Hoài Nam – 20 N15DCVT036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1277601" y="6360423"/>
            <a:ext cx="914399" cy="5120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6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-166" y="448131"/>
            <a:ext cx="12192000" cy="1811"/>
          </a:xfrm>
          <a:prstGeom prst="line">
            <a:avLst/>
          </a:prstGeom>
          <a:ln w="698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13"/>
          <p:cNvSpPr/>
          <p:nvPr/>
        </p:nvSpPr>
        <p:spPr>
          <a:xfrm>
            <a:off x="290287" y="99787"/>
            <a:ext cx="827314" cy="727526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3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1756062" y="164196"/>
            <a:ext cx="3556167" cy="501657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Alternate Process 7"/>
          <p:cNvSpPr/>
          <p:nvPr/>
        </p:nvSpPr>
        <p:spPr>
          <a:xfrm>
            <a:off x="9071180" y="150119"/>
            <a:ext cx="2293257" cy="567870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Đặc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endParaRPr lang="en-US" sz="2800" b="1" dirty="0"/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7909"/>
              </p:ext>
            </p:extLst>
          </p:nvPr>
        </p:nvGraphicFramePr>
        <p:xfrm>
          <a:off x="366653" y="1050055"/>
          <a:ext cx="11458361" cy="497830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57661"/>
                <a:gridCol w="5600700"/>
              </a:tblGrid>
              <a:tr h="49543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Mô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32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hình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32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tập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3200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trung</a:t>
                      </a:r>
                      <a:endParaRPr lang="en-US" sz="32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Mô</a:t>
                      </a:r>
                      <a:r>
                        <a:rPr lang="en-US" sz="3200" b="1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3200" b="1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hình</a:t>
                      </a:r>
                      <a:r>
                        <a:rPr lang="en-US" sz="3200" b="1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3200" b="1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đề</a:t>
                      </a:r>
                      <a:r>
                        <a:rPr lang="en-US" sz="3200" b="1" baseline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3200" b="1" baseline="0" dirty="0" err="1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xuất</a:t>
                      </a:r>
                      <a:endParaRPr lang="en-US" sz="32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645889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Tiền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xử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lý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nội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dung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Tải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lên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trực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tiếp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nội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dung</a:t>
                      </a:r>
                      <a:endParaRPr lang="en-US" sz="2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645889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Lưu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trữ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trong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database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Lưu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trữ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trên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mạng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phi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tập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trung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IPFS</a:t>
                      </a:r>
                      <a:endParaRPr lang="en-US" sz="2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81559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Server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quản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lý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phân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phối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nội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dung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Smart contract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định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tuyến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phân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phối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các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nội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dung</a:t>
                      </a:r>
                      <a:endParaRPr lang="en-US" sz="2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81559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Server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quyết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định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điều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khiển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các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tiến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trình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Blockchain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là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nơi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chứa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smart contract</a:t>
                      </a:r>
                      <a:endParaRPr lang="en-US" sz="2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81559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lượng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truy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cập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phụ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thuộc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băng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thông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Không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hạn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chế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số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lượng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truy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cập</a:t>
                      </a:r>
                      <a:endParaRPr lang="en-US" sz="2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645889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Giao</a:t>
                      </a:r>
                      <a:r>
                        <a:rPr lang="en-US" sz="2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dịch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không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tường</a:t>
                      </a:r>
                      <a:r>
                        <a:rPr lang="en-US" sz="2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minh</a:t>
                      </a:r>
                      <a:endParaRPr lang="en-US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Phương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thức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nhận</a:t>
                      </a:r>
                      <a:r>
                        <a:rPr lang="en-US" sz="2400" b="1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400" b="1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thưởng</a:t>
                      </a:r>
                      <a:endParaRPr lang="en-US" sz="2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476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3775</TotalTime>
  <Words>1123</Words>
  <Application>Microsoft Office PowerPoint</Application>
  <PresentationFormat>Widescreen</PresentationFormat>
  <Paragraphs>238</Paragraphs>
  <Slides>20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Hoài Nam Nguyễn</dc:creator>
  <cp:lastModifiedBy>Hoài Nam Nguyễn</cp:lastModifiedBy>
  <cp:revision>165</cp:revision>
  <dcterms:created xsi:type="dcterms:W3CDTF">2019-11-29T07:00:01Z</dcterms:created>
  <dcterms:modified xsi:type="dcterms:W3CDTF">2019-12-18T09:08:55Z</dcterms:modified>
</cp:coreProperties>
</file>

<file path=docProps/thumbnail.jpeg>
</file>